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7" r:id="rId5"/>
    <p:sldId id="258" r:id="rId6"/>
    <p:sldId id="259" r:id="rId7"/>
    <p:sldId id="260" r:id="rId8"/>
  </p:sldIdLst>
  <p:sldSz cx="7556500" cy="10693400"/>
  <p:notesSz cx="6858000" cy="9144000"/>
  <p:embeddedFontLst>
    <p:embeddedFont>
      <p:font typeface="Forum" panose="02000000000000000000"/>
      <p:regular r:id="rId9"/>
    </p:embeddedFont>
    <p:embeddedFont>
      <p:font typeface="Open Sans" panose="020B0606030504020204" pitchFamily="34" charset="0"/>
      <p:regular r:id="rId10"/>
      <p:bold r:id="rId11"/>
      <p:italic r:id="rId12"/>
      <p:boldItalic r:id="rId13"/>
    </p:embeddedFont>
    <p:embeddedFont>
      <p:font typeface="Oswald" pitchFamily="2" charset="77"/>
      <p:regular r:id="rId14"/>
      <p:bold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 autoAdjust="0"/>
    <p:restoredTop sz="94613" autoAdjust="0"/>
  </p:normalViewPr>
  <p:slideViewPr>
    <p:cSldViewPr>
      <p:cViewPr>
        <p:scale>
          <a:sx n="85" d="100"/>
          <a:sy n="85" d="100"/>
        </p:scale>
        <p:origin x="2728" y="-8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5.fntdata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font" Target="fonts/font4.fntdata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3.fntdata"/><Relationship Id="rId5" Type="http://schemas.openxmlformats.org/officeDocument/2006/relationships/slide" Target="slides/slide1.xml"/><Relationship Id="rId15" Type="http://schemas.openxmlformats.org/officeDocument/2006/relationships/font" Target="fonts/font7.fntdata"/><Relationship Id="rId10" Type="http://schemas.openxmlformats.org/officeDocument/2006/relationships/font" Target="fonts/font2.fntdata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-1" y="9966733"/>
            <a:ext cx="7573089" cy="726668"/>
          </a:xfrm>
          <a:prstGeom prst="rect">
            <a:avLst/>
          </a:prstGeom>
          <a:solidFill>
            <a:srgbClr val="AC5249"/>
          </a:solidFill>
        </p:spPr>
        <p:txBody>
          <a:bodyPr/>
          <a:lstStyle/>
          <a:p>
            <a:endParaRPr lang="en-NL"/>
          </a:p>
        </p:txBody>
      </p:sp>
      <p:sp>
        <p:nvSpPr>
          <p:cNvPr id="3" name="AutoShape 3"/>
          <p:cNvSpPr/>
          <p:nvPr/>
        </p:nvSpPr>
        <p:spPr>
          <a:xfrm>
            <a:off x="0" y="927498"/>
            <a:ext cx="259196" cy="5937780"/>
          </a:xfrm>
          <a:prstGeom prst="rect">
            <a:avLst/>
          </a:prstGeom>
          <a:solidFill>
            <a:srgbClr val="608051"/>
          </a:solidFill>
        </p:spPr>
        <p:txBody>
          <a:bodyPr/>
          <a:lstStyle/>
          <a:p>
            <a:endParaRPr lang="en-NL"/>
          </a:p>
        </p:txBody>
      </p:sp>
      <p:sp>
        <p:nvSpPr>
          <p:cNvPr id="4" name="TextBox 4"/>
          <p:cNvSpPr txBox="1"/>
          <p:nvPr/>
        </p:nvSpPr>
        <p:spPr>
          <a:xfrm>
            <a:off x="458427" y="4841493"/>
            <a:ext cx="6845880" cy="2381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19"/>
              </a:lnSpc>
              <a:spcBef>
                <a:spcPct val="0"/>
              </a:spcBef>
            </a:pPr>
            <a:r>
              <a:rPr lang="en-US" sz="1599" spc="79" dirty="0">
                <a:solidFill>
                  <a:srgbClr val="AC5249"/>
                </a:solidFill>
                <a:latin typeface="Oswald"/>
                <a:ea typeface="Oswald"/>
                <a:cs typeface="Oswald"/>
                <a:sym typeface="Oswald"/>
              </a:rPr>
              <a:t>What inspired you to organize the event?  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458427" y="5188184"/>
            <a:ext cx="6845880" cy="1847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60"/>
              </a:lnSpc>
            </a:pPr>
            <a:r>
              <a:rPr lang="en-US" sz="12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[Add 150-200 words]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458427" y="1627085"/>
            <a:ext cx="4338227" cy="39882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560"/>
              </a:lnSpc>
            </a:pPr>
            <a:r>
              <a:rPr lang="en-US" sz="12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[Add 30-50 words about location of the conference/event and its topic]</a:t>
            </a:r>
          </a:p>
        </p:txBody>
      </p:sp>
      <p:sp>
        <p:nvSpPr>
          <p:cNvPr id="7" name="AutoShape 7"/>
          <p:cNvSpPr/>
          <p:nvPr/>
        </p:nvSpPr>
        <p:spPr>
          <a:xfrm>
            <a:off x="0" y="-17526"/>
            <a:ext cx="7573088" cy="593254"/>
          </a:xfrm>
          <a:prstGeom prst="rect">
            <a:avLst/>
          </a:prstGeom>
          <a:solidFill>
            <a:srgbClr val="608051"/>
          </a:solidFill>
        </p:spPr>
        <p:txBody>
          <a:bodyPr/>
          <a:lstStyle/>
          <a:p>
            <a:endParaRPr lang="en-NL"/>
          </a:p>
        </p:txBody>
      </p:sp>
      <p:sp>
        <p:nvSpPr>
          <p:cNvPr id="8" name="TextBox 8"/>
          <p:cNvSpPr txBox="1"/>
          <p:nvPr/>
        </p:nvSpPr>
        <p:spPr>
          <a:xfrm>
            <a:off x="458427" y="917973"/>
            <a:ext cx="7223386" cy="4667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600"/>
              </a:lnSpc>
            </a:pPr>
            <a:r>
              <a:rPr lang="en-US" sz="3000">
                <a:solidFill>
                  <a:srgbClr val="AC5249"/>
                </a:solidFill>
                <a:latin typeface="Oswald"/>
                <a:ea typeface="Oswald"/>
                <a:cs typeface="Oswald"/>
                <a:sym typeface="Oswald"/>
              </a:rPr>
              <a:t>[Add conference/event name]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324000" y="98475"/>
            <a:ext cx="4828610" cy="4667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1800"/>
              </a:lnSpc>
            </a:pPr>
            <a:r>
              <a:rPr lang="en-US" sz="1500" dirty="0">
                <a:solidFill>
                  <a:srgbClr val="FFDE59"/>
                </a:solidFill>
                <a:latin typeface="Oswald"/>
                <a:ea typeface="Oswald"/>
                <a:cs typeface="Oswald"/>
                <a:sym typeface="Oswald"/>
              </a:rPr>
              <a:t>Template 2</a:t>
            </a:r>
          </a:p>
          <a:p>
            <a:pPr algn="just">
              <a:lnSpc>
                <a:spcPts val="1800"/>
              </a:lnSpc>
            </a:pPr>
            <a:r>
              <a:rPr lang="en-US" sz="1500" dirty="0">
                <a:solidFill>
                  <a:srgbClr val="FFDE59"/>
                </a:solidFill>
                <a:latin typeface="Oswald"/>
                <a:ea typeface="Oswald"/>
                <a:cs typeface="Oswald"/>
                <a:sym typeface="Oswald"/>
              </a:rPr>
              <a:t>About conference (part 1)</a:t>
            </a:r>
          </a:p>
        </p:txBody>
      </p:sp>
      <p:grpSp>
        <p:nvGrpSpPr>
          <p:cNvPr id="10" name="Group 10"/>
          <p:cNvGrpSpPr/>
          <p:nvPr/>
        </p:nvGrpSpPr>
        <p:grpSpPr>
          <a:xfrm>
            <a:off x="4995885" y="1468972"/>
            <a:ext cx="2240115" cy="2743201"/>
            <a:chOff x="0" y="0"/>
            <a:chExt cx="663737" cy="812800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663737" cy="812800"/>
            </a:xfrm>
            <a:custGeom>
              <a:avLst/>
              <a:gdLst/>
              <a:ahLst/>
              <a:cxnLst/>
              <a:rect l="l" t="t" r="r" b="b"/>
              <a:pathLst>
                <a:path w="663737" h="812800">
                  <a:moveTo>
                    <a:pt x="58753" y="0"/>
                  </a:moveTo>
                  <a:lnTo>
                    <a:pt x="604985" y="0"/>
                  </a:lnTo>
                  <a:cubicBezTo>
                    <a:pt x="620567" y="0"/>
                    <a:pt x="635511" y="6190"/>
                    <a:pt x="646529" y="17208"/>
                  </a:cubicBezTo>
                  <a:cubicBezTo>
                    <a:pt x="657547" y="28227"/>
                    <a:pt x="663737" y="43170"/>
                    <a:pt x="663737" y="58753"/>
                  </a:cubicBezTo>
                  <a:lnTo>
                    <a:pt x="663737" y="754047"/>
                  </a:lnTo>
                  <a:cubicBezTo>
                    <a:pt x="663737" y="769630"/>
                    <a:pt x="657547" y="784573"/>
                    <a:pt x="646529" y="795592"/>
                  </a:cubicBezTo>
                  <a:cubicBezTo>
                    <a:pt x="635511" y="806610"/>
                    <a:pt x="620567" y="812800"/>
                    <a:pt x="604985" y="812800"/>
                  </a:cubicBezTo>
                  <a:lnTo>
                    <a:pt x="58753" y="812800"/>
                  </a:lnTo>
                  <a:cubicBezTo>
                    <a:pt x="43170" y="812800"/>
                    <a:pt x="28227" y="806610"/>
                    <a:pt x="17208" y="795592"/>
                  </a:cubicBezTo>
                  <a:cubicBezTo>
                    <a:pt x="6190" y="784573"/>
                    <a:pt x="0" y="769630"/>
                    <a:pt x="0" y="754047"/>
                  </a:cubicBezTo>
                  <a:lnTo>
                    <a:pt x="0" y="58753"/>
                  </a:lnTo>
                  <a:cubicBezTo>
                    <a:pt x="0" y="43170"/>
                    <a:pt x="6190" y="28227"/>
                    <a:pt x="17208" y="17208"/>
                  </a:cubicBezTo>
                  <a:cubicBezTo>
                    <a:pt x="28227" y="6190"/>
                    <a:pt x="43170" y="0"/>
                    <a:pt x="58753" y="0"/>
                  </a:cubicBezTo>
                  <a:close/>
                </a:path>
              </a:pathLst>
            </a:custGeom>
            <a:blipFill>
              <a:blip r:embed="rId2"/>
              <a:stretch>
                <a:fillRect l="-95889" r="-118347"/>
              </a:stretch>
            </a:blipFill>
          </p:spPr>
          <p:txBody>
            <a:bodyPr/>
            <a:lstStyle/>
            <a:p>
              <a:endParaRPr lang="en-NL"/>
            </a:p>
          </p:txBody>
        </p:sp>
      </p:grpSp>
      <p:sp>
        <p:nvSpPr>
          <p:cNvPr id="12" name="TextBox 12"/>
          <p:cNvSpPr txBox="1"/>
          <p:nvPr/>
        </p:nvSpPr>
        <p:spPr>
          <a:xfrm>
            <a:off x="5528319" y="4205188"/>
            <a:ext cx="1621710" cy="1619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r">
              <a:lnSpc>
                <a:spcPts val="1200"/>
              </a:lnSpc>
            </a:pPr>
            <a:r>
              <a:rPr lang="en-US" sz="1000" spc="50" dirty="0">
                <a:solidFill>
                  <a:srgbClr val="AC5249"/>
                </a:solidFill>
                <a:latin typeface="Oswald"/>
                <a:ea typeface="Oswald"/>
                <a:cs typeface="Oswald"/>
                <a:sym typeface="Oswald"/>
              </a:rPr>
              <a:t>[Add conference/event photo]</a:t>
            </a:r>
          </a:p>
        </p:txBody>
      </p:sp>
      <p:grpSp>
        <p:nvGrpSpPr>
          <p:cNvPr id="13" name="Group 13"/>
          <p:cNvGrpSpPr/>
          <p:nvPr/>
        </p:nvGrpSpPr>
        <p:grpSpPr>
          <a:xfrm>
            <a:off x="374650" y="10245286"/>
            <a:ext cx="6962775" cy="198225"/>
            <a:chOff x="0" y="0"/>
            <a:chExt cx="9283700" cy="264300"/>
          </a:xfrm>
        </p:grpSpPr>
        <p:sp>
          <p:nvSpPr>
            <p:cNvPr id="14" name="TextBox 14"/>
            <p:cNvSpPr txBox="1"/>
            <p:nvPr/>
          </p:nvSpPr>
          <p:spPr>
            <a:xfrm>
              <a:off x="0" y="10300"/>
              <a:ext cx="5655733" cy="25400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559"/>
                </a:lnSpc>
              </a:pPr>
              <a:r>
                <a:rPr lang="en-US" sz="1299">
                  <a:solidFill>
                    <a:srgbClr val="FFFFFF"/>
                  </a:solidFill>
                  <a:latin typeface="Oswald"/>
                  <a:ea typeface="Oswald"/>
                  <a:cs typeface="Oswald"/>
                  <a:sym typeface="Oswald"/>
                </a:rPr>
                <a:t>ASIFF NEWSLETTER, ISSUE X, 202X</a:t>
              </a:r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6451600" y="0"/>
              <a:ext cx="2832100" cy="25400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r">
                <a:lnSpc>
                  <a:spcPts val="1559"/>
                </a:lnSpc>
              </a:pPr>
              <a:r>
                <a:rPr lang="en-US" sz="1299" spc="129">
                  <a:solidFill>
                    <a:srgbClr val="FAFAFA"/>
                  </a:solidFill>
                  <a:latin typeface="Forum"/>
                  <a:ea typeface="Forum"/>
                  <a:cs typeface="Forum"/>
                  <a:sym typeface="Forum"/>
                </a:rPr>
                <a:t>PAGE X</a:t>
              </a:r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4995885" y="6797980"/>
            <a:ext cx="2240115" cy="2743201"/>
            <a:chOff x="0" y="0"/>
            <a:chExt cx="663737" cy="812800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663737" cy="812800"/>
            </a:xfrm>
            <a:custGeom>
              <a:avLst/>
              <a:gdLst/>
              <a:ahLst/>
              <a:cxnLst/>
              <a:rect l="l" t="t" r="r" b="b"/>
              <a:pathLst>
                <a:path w="663737" h="812800">
                  <a:moveTo>
                    <a:pt x="58753" y="0"/>
                  </a:moveTo>
                  <a:lnTo>
                    <a:pt x="604985" y="0"/>
                  </a:lnTo>
                  <a:cubicBezTo>
                    <a:pt x="620567" y="0"/>
                    <a:pt x="635511" y="6190"/>
                    <a:pt x="646529" y="17208"/>
                  </a:cubicBezTo>
                  <a:cubicBezTo>
                    <a:pt x="657547" y="28227"/>
                    <a:pt x="663737" y="43170"/>
                    <a:pt x="663737" y="58753"/>
                  </a:cubicBezTo>
                  <a:lnTo>
                    <a:pt x="663737" y="754047"/>
                  </a:lnTo>
                  <a:cubicBezTo>
                    <a:pt x="663737" y="769630"/>
                    <a:pt x="657547" y="784573"/>
                    <a:pt x="646529" y="795592"/>
                  </a:cubicBezTo>
                  <a:cubicBezTo>
                    <a:pt x="635511" y="806610"/>
                    <a:pt x="620567" y="812800"/>
                    <a:pt x="604985" y="812800"/>
                  </a:cubicBezTo>
                  <a:lnTo>
                    <a:pt x="58753" y="812800"/>
                  </a:lnTo>
                  <a:cubicBezTo>
                    <a:pt x="43170" y="812800"/>
                    <a:pt x="28227" y="806610"/>
                    <a:pt x="17208" y="795592"/>
                  </a:cubicBezTo>
                  <a:cubicBezTo>
                    <a:pt x="6190" y="784573"/>
                    <a:pt x="0" y="769630"/>
                    <a:pt x="0" y="754047"/>
                  </a:cubicBezTo>
                  <a:lnTo>
                    <a:pt x="0" y="58753"/>
                  </a:lnTo>
                  <a:cubicBezTo>
                    <a:pt x="0" y="43170"/>
                    <a:pt x="6190" y="28227"/>
                    <a:pt x="17208" y="17208"/>
                  </a:cubicBezTo>
                  <a:cubicBezTo>
                    <a:pt x="28227" y="6190"/>
                    <a:pt x="43170" y="0"/>
                    <a:pt x="58753" y="0"/>
                  </a:cubicBezTo>
                  <a:close/>
                </a:path>
              </a:pathLst>
            </a:custGeom>
            <a:blipFill>
              <a:blip r:embed="rId2"/>
              <a:stretch>
                <a:fillRect l="-95889" r="-118347"/>
              </a:stretch>
            </a:blipFill>
          </p:spPr>
          <p:txBody>
            <a:bodyPr/>
            <a:lstStyle/>
            <a:p>
              <a:endParaRPr lang="en-NL"/>
            </a:p>
          </p:txBody>
        </p:sp>
      </p:grpSp>
      <p:sp>
        <p:nvSpPr>
          <p:cNvPr id="18" name="TextBox 18"/>
          <p:cNvSpPr txBox="1"/>
          <p:nvPr/>
        </p:nvSpPr>
        <p:spPr>
          <a:xfrm>
            <a:off x="5528319" y="9534196"/>
            <a:ext cx="1621710" cy="1619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r">
              <a:lnSpc>
                <a:spcPts val="1200"/>
              </a:lnSpc>
            </a:pPr>
            <a:r>
              <a:rPr lang="en-US" sz="1000" spc="50">
                <a:solidFill>
                  <a:srgbClr val="AC5249"/>
                </a:solidFill>
                <a:latin typeface="Oswald"/>
                <a:ea typeface="Oswald"/>
                <a:cs typeface="Oswald"/>
                <a:sym typeface="Oswald"/>
              </a:rPr>
              <a:t>[Add conference/event photo]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7369393" y="4120689"/>
            <a:ext cx="190607" cy="5846043"/>
          </a:xfrm>
          <a:prstGeom prst="rect">
            <a:avLst/>
          </a:prstGeom>
          <a:solidFill>
            <a:srgbClr val="608051"/>
          </a:solidFill>
        </p:spPr>
        <p:txBody>
          <a:bodyPr/>
          <a:lstStyle/>
          <a:p>
            <a:endParaRPr lang="en-NL"/>
          </a:p>
        </p:txBody>
      </p:sp>
      <p:sp>
        <p:nvSpPr>
          <p:cNvPr id="3" name="AutoShape 3"/>
          <p:cNvSpPr/>
          <p:nvPr/>
        </p:nvSpPr>
        <p:spPr>
          <a:xfrm>
            <a:off x="-1" y="9966733"/>
            <a:ext cx="7573089" cy="763832"/>
          </a:xfrm>
          <a:prstGeom prst="rect">
            <a:avLst/>
          </a:prstGeom>
          <a:solidFill>
            <a:srgbClr val="AC5249"/>
          </a:solidFill>
        </p:spPr>
        <p:txBody>
          <a:bodyPr/>
          <a:lstStyle/>
          <a:p>
            <a:endParaRPr lang="en-NL"/>
          </a:p>
        </p:txBody>
      </p:sp>
      <p:sp>
        <p:nvSpPr>
          <p:cNvPr id="4" name="TextBox 4"/>
          <p:cNvSpPr txBox="1"/>
          <p:nvPr/>
        </p:nvSpPr>
        <p:spPr>
          <a:xfrm>
            <a:off x="322785" y="4281864"/>
            <a:ext cx="6919242" cy="1847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60"/>
              </a:lnSpc>
            </a:pPr>
            <a:r>
              <a:rPr lang="en-US" sz="12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[Add 150-200 words]</a:t>
            </a:r>
          </a:p>
        </p:txBody>
      </p:sp>
      <p:sp>
        <p:nvSpPr>
          <p:cNvPr id="5" name="AutoShape 5"/>
          <p:cNvSpPr/>
          <p:nvPr/>
        </p:nvSpPr>
        <p:spPr>
          <a:xfrm>
            <a:off x="0" y="-17526"/>
            <a:ext cx="7573088" cy="593254"/>
          </a:xfrm>
          <a:prstGeom prst="rect">
            <a:avLst/>
          </a:prstGeom>
          <a:solidFill>
            <a:srgbClr val="608051"/>
          </a:solidFill>
        </p:spPr>
        <p:txBody>
          <a:bodyPr/>
          <a:lstStyle/>
          <a:p>
            <a:endParaRPr lang="en-NL"/>
          </a:p>
        </p:txBody>
      </p:sp>
      <p:sp>
        <p:nvSpPr>
          <p:cNvPr id="6" name="TextBox 6"/>
          <p:cNvSpPr txBox="1"/>
          <p:nvPr/>
        </p:nvSpPr>
        <p:spPr>
          <a:xfrm>
            <a:off x="322785" y="1311767"/>
            <a:ext cx="6978640" cy="1847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60"/>
              </a:lnSpc>
            </a:pPr>
            <a:r>
              <a:rPr lang="en-US" sz="12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[Add 100-130 words]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324000" y="908547"/>
            <a:ext cx="7154940" cy="2381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19"/>
              </a:lnSpc>
              <a:spcBef>
                <a:spcPct val="0"/>
              </a:spcBef>
            </a:pPr>
            <a:r>
              <a:rPr lang="en-US" sz="1599" spc="79">
                <a:solidFill>
                  <a:srgbClr val="AC5249"/>
                </a:solidFill>
                <a:latin typeface="Oswald"/>
                <a:ea typeface="Oswald"/>
                <a:cs typeface="Oswald"/>
                <a:sym typeface="Oswald"/>
              </a:rPr>
              <a:t>In your view, what sets the event apart from other conferences? 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322785" y="4001627"/>
            <a:ext cx="6243752" cy="2381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19"/>
              </a:lnSpc>
              <a:spcBef>
                <a:spcPct val="0"/>
              </a:spcBef>
            </a:pPr>
            <a:r>
              <a:rPr lang="en-US" sz="1599" spc="79">
                <a:solidFill>
                  <a:srgbClr val="AC5249"/>
                </a:solidFill>
                <a:latin typeface="Oswald"/>
                <a:ea typeface="Oswald"/>
                <a:cs typeface="Oswald"/>
                <a:sym typeface="Oswald"/>
              </a:rPr>
              <a:t>What was the biggest challenge you encountered in organizing the event?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3389573" y="6952674"/>
            <a:ext cx="3176964" cy="4762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19"/>
              </a:lnSpc>
              <a:spcBef>
                <a:spcPct val="0"/>
              </a:spcBef>
            </a:pPr>
            <a:r>
              <a:rPr lang="en-US" sz="1599" spc="79">
                <a:solidFill>
                  <a:srgbClr val="AC5249"/>
                </a:solidFill>
                <a:latin typeface="Oswald"/>
                <a:ea typeface="Oswald"/>
                <a:cs typeface="Oswald"/>
                <a:sym typeface="Oswald"/>
              </a:rPr>
              <a:t>Who was the intended audience for the conference?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3379953" y="7467024"/>
            <a:ext cx="3717217" cy="1847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60"/>
              </a:lnSpc>
            </a:pPr>
            <a:r>
              <a:rPr lang="en-US" sz="12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[Add 40-60 words]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324000" y="98475"/>
            <a:ext cx="4828610" cy="4667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1800"/>
              </a:lnSpc>
            </a:pPr>
            <a:r>
              <a:rPr lang="en-US" sz="1500">
                <a:solidFill>
                  <a:srgbClr val="FFDE59"/>
                </a:solidFill>
                <a:latin typeface="Oswald"/>
                <a:ea typeface="Oswald"/>
                <a:cs typeface="Oswald"/>
                <a:sym typeface="Oswald"/>
              </a:rPr>
              <a:t>Template 2</a:t>
            </a:r>
          </a:p>
          <a:p>
            <a:pPr algn="just">
              <a:lnSpc>
                <a:spcPts val="1800"/>
              </a:lnSpc>
            </a:pPr>
            <a:r>
              <a:rPr lang="en-US" sz="1500">
                <a:solidFill>
                  <a:srgbClr val="FFDE59"/>
                </a:solidFill>
                <a:latin typeface="Oswald"/>
                <a:ea typeface="Oswald"/>
                <a:cs typeface="Oswald"/>
                <a:sym typeface="Oswald"/>
              </a:rPr>
              <a:t>About conference (part 2)</a:t>
            </a:r>
          </a:p>
        </p:txBody>
      </p:sp>
      <p:grpSp>
        <p:nvGrpSpPr>
          <p:cNvPr id="12" name="Group 12"/>
          <p:cNvGrpSpPr/>
          <p:nvPr/>
        </p:nvGrpSpPr>
        <p:grpSpPr>
          <a:xfrm>
            <a:off x="374650" y="10245286"/>
            <a:ext cx="6962775" cy="198225"/>
            <a:chOff x="0" y="0"/>
            <a:chExt cx="9283700" cy="264300"/>
          </a:xfrm>
        </p:grpSpPr>
        <p:sp>
          <p:nvSpPr>
            <p:cNvPr id="13" name="TextBox 13"/>
            <p:cNvSpPr txBox="1"/>
            <p:nvPr/>
          </p:nvSpPr>
          <p:spPr>
            <a:xfrm>
              <a:off x="0" y="10300"/>
              <a:ext cx="5655733" cy="25400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559"/>
                </a:lnSpc>
              </a:pPr>
              <a:r>
                <a:rPr lang="en-US" sz="1299">
                  <a:solidFill>
                    <a:srgbClr val="FFFFFF"/>
                  </a:solidFill>
                  <a:latin typeface="Oswald"/>
                  <a:ea typeface="Oswald"/>
                  <a:cs typeface="Oswald"/>
                  <a:sym typeface="Oswald"/>
                </a:rPr>
                <a:t>ASIFF NEWSLETTER, ISSUE X, 202X</a:t>
              </a:r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6451600" y="0"/>
              <a:ext cx="2832100" cy="25400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r">
                <a:lnSpc>
                  <a:spcPts val="1559"/>
                </a:lnSpc>
              </a:pPr>
              <a:r>
                <a:rPr lang="en-US" sz="1299" spc="129">
                  <a:solidFill>
                    <a:srgbClr val="FAFAFA"/>
                  </a:solidFill>
                  <a:latin typeface="Forum"/>
                  <a:ea typeface="Forum"/>
                  <a:cs typeface="Forum"/>
                  <a:sym typeface="Forum"/>
                </a:rPr>
                <a:t>PAGE X</a:t>
              </a:r>
            </a:p>
          </p:txBody>
        </p:sp>
      </p:grpSp>
      <p:grpSp>
        <p:nvGrpSpPr>
          <p:cNvPr id="15" name="Group 15"/>
          <p:cNvGrpSpPr/>
          <p:nvPr/>
        </p:nvGrpSpPr>
        <p:grpSpPr>
          <a:xfrm>
            <a:off x="166589" y="6839643"/>
            <a:ext cx="2941142" cy="2743201"/>
            <a:chOff x="0" y="0"/>
            <a:chExt cx="871449" cy="812800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871449" cy="812800"/>
            </a:xfrm>
            <a:custGeom>
              <a:avLst/>
              <a:gdLst/>
              <a:ahLst/>
              <a:cxnLst/>
              <a:rect l="l" t="t" r="r" b="b"/>
              <a:pathLst>
                <a:path w="871449" h="812800">
                  <a:moveTo>
                    <a:pt x="44749" y="0"/>
                  </a:moveTo>
                  <a:lnTo>
                    <a:pt x="826700" y="0"/>
                  </a:lnTo>
                  <a:cubicBezTo>
                    <a:pt x="851414" y="0"/>
                    <a:pt x="871449" y="20035"/>
                    <a:pt x="871449" y="44749"/>
                  </a:cubicBezTo>
                  <a:lnTo>
                    <a:pt x="871449" y="768051"/>
                  </a:lnTo>
                  <a:cubicBezTo>
                    <a:pt x="871449" y="779919"/>
                    <a:pt x="866734" y="791301"/>
                    <a:pt x="858342" y="799693"/>
                  </a:cubicBezTo>
                  <a:cubicBezTo>
                    <a:pt x="849950" y="808085"/>
                    <a:pt x="838568" y="812800"/>
                    <a:pt x="826700" y="812800"/>
                  </a:cubicBezTo>
                  <a:lnTo>
                    <a:pt x="44749" y="812800"/>
                  </a:lnTo>
                  <a:cubicBezTo>
                    <a:pt x="20035" y="812800"/>
                    <a:pt x="0" y="792765"/>
                    <a:pt x="0" y="768051"/>
                  </a:cubicBezTo>
                  <a:lnTo>
                    <a:pt x="0" y="44749"/>
                  </a:lnTo>
                  <a:cubicBezTo>
                    <a:pt x="0" y="20035"/>
                    <a:pt x="20035" y="0"/>
                    <a:pt x="44749" y="0"/>
                  </a:cubicBezTo>
                  <a:close/>
                </a:path>
              </a:pathLst>
            </a:custGeom>
            <a:blipFill>
              <a:blip r:embed="rId2"/>
              <a:stretch>
                <a:fillRect l="-73033" r="-66303"/>
              </a:stretch>
            </a:blipFill>
          </p:spPr>
          <p:txBody>
            <a:bodyPr/>
            <a:lstStyle/>
            <a:p>
              <a:endParaRPr lang="en-NL"/>
            </a:p>
          </p:txBody>
        </p:sp>
      </p:grpSp>
      <p:sp>
        <p:nvSpPr>
          <p:cNvPr id="17" name="TextBox 17"/>
          <p:cNvSpPr txBox="1"/>
          <p:nvPr/>
        </p:nvSpPr>
        <p:spPr>
          <a:xfrm>
            <a:off x="865644" y="9575859"/>
            <a:ext cx="2129211" cy="1619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r">
              <a:lnSpc>
                <a:spcPts val="1200"/>
              </a:lnSpc>
            </a:pPr>
            <a:r>
              <a:rPr lang="en-US" sz="1000" spc="50">
                <a:solidFill>
                  <a:srgbClr val="AC5249"/>
                </a:solidFill>
                <a:latin typeface="Oswald"/>
                <a:ea typeface="Oswald"/>
                <a:cs typeface="Oswald"/>
                <a:sym typeface="Oswald"/>
              </a:rPr>
              <a:t>[Add conference/event photo]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0" y="9966733"/>
            <a:ext cx="7573088" cy="726668"/>
          </a:xfrm>
          <a:prstGeom prst="rect">
            <a:avLst/>
          </a:prstGeom>
          <a:solidFill>
            <a:srgbClr val="AC5249"/>
          </a:solidFill>
        </p:spPr>
        <p:txBody>
          <a:bodyPr/>
          <a:lstStyle/>
          <a:p>
            <a:endParaRPr lang="en-NL"/>
          </a:p>
        </p:txBody>
      </p:sp>
      <p:sp>
        <p:nvSpPr>
          <p:cNvPr id="3" name="TextBox 3"/>
          <p:cNvSpPr txBox="1"/>
          <p:nvPr/>
        </p:nvSpPr>
        <p:spPr>
          <a:xfrm>
            <a:off x="475514" y="888614"/>
            <a:ext cx="6759198" cy="2381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19"/>
              </a:lnSpc>
              <a:spcBef>
                <a:spcPct val="0"/>
              </a:spcBef>
            </a:pPr>
            <a:r>
              <a:rPr lang="en-US" sz="1599" spc="79">
                <a:solidFill>
                  <a:srgbClr val="AC5249"/>
                </a:solidFill>
                <a:latin typeface="Oswald"/>
                <a:ea typeface="Oswald"/>
                <a:cs typeface="Oswald"/>
                <a:sym typeface="Oswald"/>
              </a:rPr>
              <a:t>Why was [city] selected as the host city for the event? 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475514" y="1278186"/>
            <a:ext cx="6907181" cy="1847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60"/>
              </a:lnSpc>
            </a:pPr>
            <a:r>
              <a:rPr lang="en-US" sz="12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[Add 100-150 words]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476438" y="7324562"/>
            <a:ext cx="6924831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19"/>
              </a:lnSpc>
              <a:spcBef>
                <a:spcPct val="0"/>
              </a:spcBef>
            </a:pPr>
            <a:r>
              <a:rPr lang="en-US" sz="1599" spc="79" dirty="0">
                <a:solidFill>
                  <a:srgbClr val="AC5249"/>
                </a:solidFill>
                <a:latin typeface="Oswald"/>
                <a:ea typeface="Oswald"/>
                <a:cs typeface="Oswald"/>
                <a:sym typeface="Oswald"/>
              </a:rPr>
              <a:t>How do you envision the future of insect-based and alternative proteins?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476438" y="7619805"/>
            <a:ext cx="6924831" cy="1847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60"/>
              </a:lnSpc>
            </a:pPr>
            <a:r>
              <a:rPr lang="en-US" sz="12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[Add 100-150 words]</a:t>
            </a:r>
          </a:p>
        </p:txBody>
      </p:sp>
      <p:sp>
        <p:nvSpPr>
          <p:cNvPr id="7" name="AutoShape 7"/>
          <p:cNvSpPr/>
          <p:nvPr/>
        </p:nvSpPr>
        <p:spPr>
          <a:xfrm>
            <a:off x="0" y="-17526"/>
            <a:ext cx="7573088" cy="593254"/>
          </a:xfrm>
          <a:prstGeom prst="rect">
            <a:avLst/>
          </a:prstGeom>
          <a:solidFill>
            <a:srgbClr val="608051"/>
          </a:solidFill>
        </p:spPr>
        <p:txBody>
          <a:bodyPr/>
          <a:lstStyle/>
          <a:p>
            <a:endParaRPr lang="en-NL"/>
          </a:p>
        </p:txBody>
      </p:sp>
      <p:sp>
        <p:nvSpPr>
          <p:cNvPr id="8" name="AutoShape 8"/>
          <p:cNvSpPr/>
          <p:nvPr/>
        </p:nvSpPr>
        <p:spPr>
          <a:xfrm>
            <a:off x="0" y="2030742"/>
            <a:ext cx="260151" cy="6630697"/>
          </a:xfrm>
          <a:prstGeom prst="rect">
            <a:avLst/>
          </a:prstGeom>
          <a:solidFill>
            <a:srgbClr val="608051"/>
          </a:solidFill>
        </p:spPr>
        <p:txBody>
          <a:bodyPr/>
          <a:lstStyle/>
          <a:p>
            <a:endParaRPr lang="en-NL"/>
          </a:p>
        </p:txBody>
      </p:sp>
      <p:sp>
        <p:nvSpPr>
          <p:cNvPr id="9" name="TextBox 9"/>
          <p:cNvSpPr txBox="1"/>
          <p:nvPr/>
        </p:nvSpPr>
        <p:spPr>
          <a:xfrm>
            <a:off x="324000" y="98475"/>
            <a:ext cx="4828610" cy="4667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1800"/>
              </a:lnSpc>
            </a:pPr>
            <a:r>
              <a:rPr lang="en-US" sz="1500">
                <a:solidFill>
                  <a:srgbClr val="FFDE59"/>
                </a:solidFill>
                <a:latin typeface="Oswald"/>
                <a:ea typeface="Oswald"/>
                <a:cs typeface="Oswald"/>
                <a:sym typeface="Oswald"/>
              </a:rPr>
              <a:t>Template 2</a:t>
            </a:r>
          </a:p>
          <a:p>
            <a:pPr algn="just">
              <a:lnSpc>
                <a:spcPts val="1800"/>
              </a:lnSpc>
            </a:pPr>
            <a:r>
              <a:rPr lang="en-US" sz="1500">
                <a:solidFill>
                  <a:srgbClr val="FFDE59"/>
                </a:solidFill>
                <a:latin typeface="Oswald"/>
                <a:ea typeface="Oswald"/>
                <a:cs typeface="Oswald"/>
                <a:sym typeface="Oswald"/>
              </a:rPr>
              <a:t>About conference (part 3)</a:t>
            </a:r>
          </a:p>
        </p:txBody>
      </p:sp>
      <p:grpSp>
        <p:nvGrpSpPr>
          <p:cNvPr id="10" name="Group 10"/>
          <p:cNvGrpSpPr/>
          <p:nvPr/>
        </p:nvGrpSpPr>
        <p:grpSpPr>
          <a:xfrm>
            <a:off x="374650" y="10245286"/>
            <a:ext cx="6962775" cy="198225"/>
            <a:chOff x="0" y="0"/>
            <a:chExt cx="9283700" cy="264300"/>
          </a:xfrm>
        </p:grpSpPr>
        <p:sp>
          <p:nvSpPr>
            <p:cNvPr id="11" name="TextBox 11"/>
            <p:cNvSpPr txBox="1"/>
            <p:nvPr/>
          </p:nvSpPr>
          <p:spPr>
            <a:xfrm>
              <a:off x="0" y="10300"/>
              <a:ext cx="5655733" cy="25400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559"/>
                </a:lnSpc>
              </a:pPr>
              <a:r>
                <a:rPr lang="en-US" sz="1299">
                  <a:solidFill>
                    <a:srgbClr val="FFFFFF"/>
                  </a:solidFill>
                  <a:latin typeface="Oswald"/>
                  <a:ea typeface="Oswald"/>
                  <a:cs typeface="Oswald"/>
                  <a:sym typeface="Oswald"/>
                </a:rPr>
                <a:t>ASIFF NEWSLETTER, ISSUE X, 202X</a:t>
              </a:r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6451600" y="0"/>
              <a:ext cx="2832100" cy="25400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r">
                <a:lnSpc>
                  <a:spcPts val="1559"/>
                </a:lnSpc>
              </a:pPr>
              <a:r>
                <a:rPr lang="en-US" sz="1299" spc="129">
                  <a:solidFill>
                    <a:srgbClr val="FAFAFA"/>
                  </a:solidFill>
                  <a:latin typeface="Forum"/>
                  <a:ea typeface="Forum"/>
                  <a:cs typeface="Forum"/>
                  <a:sym typeface="Forum"/>
                </a:rPr>
                <a:t>PAGE X</a:t>
              </a:r>
            </a:p>
          </p:txBody>
        </p:sp>
      </p:grpSp>
      <p:grpSp>
        <p:nvGrpSpPr>
          <p:cNvPr id="13" name="Group 13"/>
          <p:cNvGrpSpPr/>
          <p:nvPr/>
        </p:nvGrpSpPr>
        <p:grpSpPr>
          <a:xfrm>
            <a:off x="260151" y="4175135"/>
            <a:ext cx="7077274" cy="2743201"/>
            <a:chOff x="0" y="0"/>
            <a:chExt cx="2096969" cy="812800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2096969" cy="812800"/>
            </a:xfrm>
            <a:custGeom>
              <a:avLst/>
              <a:gdLst/>
              <a:ahLst/>
              <a:cxnLst/>
              <a:rect l="l" t="t" r="r" b="b"/>
              <a:pathLst>
                <a:path w="2096969" h="812800">
                  <a:moveTo>
                    <a:pt x="18597" y="0"/>
                  </a:moveTo>
                  <a:lnTo>
                    <a:pt x="2078373" y="0"/>
                  </a:lnTo>
                  <a:cubicBezTo>
                    <a:pt x="2083305" y="0"/>
                    <a:pt x="2088035" y="1959"/>
                    <a:pt x="2091523" y="5447"/>
                  </a:cubicBezTo>
                  <a:cubicBezTo>
                    <a:pt x="2095010" y="8934"/>
                    <a:pt x="2096969" y="13664"/>
                    <a:pt x="2096969" y="18597"/>
                  </a:cubicBezTo>
                  <a:lnTo>
                    <a:pt x="2096969" y="794204"/>
                  </a:lnTo>
                  <a:cubicBezTo>
                    <a:pt x="2096969" y="804474"/>
                    <a:pt x="2088643" y="812800"/>
                    <a:pt x="2078373" y="812800"/>
                  </a:cubicBezTo>
                  <a:lnTo>
                    <a:pt x="18597" y="812800"/>
                  </a:lnTo>
                  <a:cubicBezTo>
                    <a:pt x="13664" y="812800"/>
                    <a:pt x="8934" y="810841"/>
                    <a:pt x="5447" y="807353"/>
                  </a:cubicBezTo>
                  <a:cubicBezTo>
                    <a:pt x="1959" y="803866"/>
                    <a:pt x="0" y="799136"/>
                    <a:pt x="0" y="794204"/>
                  </a:cubicBezTo>
                  <a:lnTo>
                    <a:pt x="0" y="18597"/>
                  </a:lnTo>
                  <a:cubicBezTo>
                    <a:pt x="0" y="13664"/>
                    <a:pt x="1959" y="8934"/>
                    <a:pt x="5447" y="5447"/>
                  </a:cubicBezTo>
                  <a:cubicBezTo>
                    <a:pt x="8934" y="1959"/>
                    <a:pt x="13664" y="0"/>
                    <a:pt x="18597" y="0"/>
                  </a:cubicBezTo>
                  <a:close/>
                </a:path>
              </a:pathLst>
            </a:custGeom>
            <a:blipFill>
              <a:blip r:embed="rId2"/>
              <a:stretch>
                <a:fillRect l="-30351" r="30888"/>
              </a:stretch>
            </a:blipFill>
          </p:spPr>
          <p:txBody>
            <a:bodyPr/>
            <a:lstStyle/>
            <a:p>
              <a:endParaRPr lang="en-NL" dirty="0"/>
            </a:p>
          </p:txBody>
        </p:sp>
      </p:grpSp>
      <p:sp>
        <p:nvSpPr>
          <p:cNvPr id="15" name="TextBox 15"/>
          <p:cNvSpPr txBox="1"/>
          <p:nvPr/>
        </p:nvSpPr>
        <p:spPr>
          <a:xfrm>
            <a:off x="3084139" y="6938535"/>
            <a:ext cx="2129211" cy="1619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r">
              <a:lnSpc>
                <a:spcPts val="1200"/>
              </a:lnSpc>
            </a:pPr>
            <a:r>
              <a:rPr lang="en-US" sz="1000" spc="50" dirty="0">
                <a:solidFill>
                  <a:srgbClr val="AC5249"/>
                </a:solidFill>
                <a:latin typeface="Oswald"/>
                <a:ea typeface="Oswald"/>
                <a:cs typeface="Oswald"/>
                <a:sym typeface="Oswald"/>
              </a:rPr>
              <a:t>[Add conference/event photo]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7337425" y="5896528"/>
            <a:ext cx="222575" cy="4170732"/>
          </a:xfrm>
          <a:prstGeom prst="rect">
            <a:avLst/>
          </a:prstGeom>
          <a:solidFill>
            <a:srgbClr val="608051"/>
          </a:solidFill>
        </p:spPr>
        <p:txBody>
          <a:bodyPr/>
          <a:lstStyle/>
          <a:p>
            <a:endParaRPr lang="en-NL"/>
          </a:p>
        </p:txBody>
      </p:sp>
      <p:sp>
        <p:nvSpPr>
          <p:cNvPr id="3" name="AutoShape 3"/>
          <p:cNvSpPr/>
          <p:nvPr/>
        </p:nvSpPr>
        <p:spPr>
          <a:xfrm>
            <a:off x="-1" y="9966733"/>
            <a:ext cx="7556501" cy="726668"/>
          </a:xfrm>
          <a:prstGeom prst="rect">
            <a:avLst/>
          </a:prstGeom>
          <a:solidFill>
            <a:srgbClr val="AC5249"/>
          </a:solidFill>
        </p:spPr>
        <p:txBody>
          <a:bodyPr/>
          <a:lstStyle/>
          <a:p>
            <a:endParaRPr lang="en-NL"/>
          </a:p>
        </p:txBody>
      </p:sp>
      <p:sp>
        <p:nvSpPr>
          <p:cNvPr id="4" name="TextBox 4"/>
          <p:cNvSpPr txBox="1"/>
          <p:nvPr/>
        </p:nvSpPr>
        <p:spPr>
          <a:xfrm>
            <a:off x="242046" y="1396209"/>
            <a:ext cx="6817368" cy="1847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60"/>
              </a:lnSpc>
            </a:pPr>
            <a:r>
              <a:rPr lang="en-US" sz="12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[Add 100-150 words]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242046" y="872334"/>
            <a:ext cx="4232288" cy="2381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19"/>
              </a:lnSpc>
              <a:spcBef>
                <a:spcPct val="0"/>
              </a:spcBef>
            </a:pPr>
            <a:r>
              <a:rPr lang="en-US" sz="1599" spc="79">
                <a:solidFill>
                  <a:srgbClr val="AC5249"/>
                </a:solidFill>
                <a:latin typeface="Oswald"/>
                <a:ea typeface="Oswald"/>
                <a:cs typeface="Oswald"/>
                <a:sym typeface="Oswald"/>
              </a:rPr>
              <a:t>What are your hopes or plans for the next edition?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242046" y="6039403"/>
            <a:ext cx="6652266" cy="4762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19"/>
              </a:lnSpc>
              <a:spcBef>
                <a:spcPct val="0"/>
              </a:spcBef>
            </a:pPr>
            <a:r>
              <a:rPr lang="en-US" sz="1599" spc="79">
                <a:solidFill>
                  <a:srgbClr val="AC5249"/>
                </a:solidFill>
                <a:latin typeface="Oswald"/>
                <a:ea typeface="Oswald"/>
                <a:cs typeface="Oswald"/>
                <a:sym typeface="Oswald"/>
              </a:rPr>
              <a:t>Were there any key highlights, statistics, or milestones from this year’s </a:t>
            </a:r>
          </a:p>
          <a:p>
            <a:pPr algn="l">
              <a:lnSpc>
                <a:spcPts val="1919"/>
              </a:lnSpc>
              <a:spcBef>
                <a:spcPct val="0"/>
              </a:spcBef>
            </a:pPr>
            <a:r>
              <a:rPr lang="en-US" sz="1599" spc="79">
                <a:solidFill>
                  <a:srgbClr val="AC5249"/>
                </a:solidFill>
                <a:latin typeface="Oswald"/>
                <a:ea typeface="Oswald"/>
                <a:cs typeface="Oswald"/>
                <a:sym typeface="Oswald"/>
              </a:rPr>
              <a:t>event that you’d like to share with our readers?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242046" y="6566494"/>
            <a:ext cx="6652266" cy="1847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60"/>
              </a:lnSpc>
            </a:pPr>
            <a:r>
              <a:rPr lang="en-US" sz="12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[Add 100-150 words]</a:t>
            </a:r>
          </a:p>
        </p:txBody>
      </p:sp>
      <p:sp>
        <p:nvSpPr>
          <p:cNvPr id="8" name="AutoShape 8"/>
          <p:cNvSpPr/>
          <p:nvPr/>
        </p:nvSpPr>
        <p:spPr>
          <a:xfrm>
            <a:off x="0" y="-17526"/>
            <a:ext cx="7573088" cy="593254"/>
          </a:xfrm>
          <a:prstGeom prst="rect">
            <a:avLst/>
          </a:prstGeom>
          <a:solidFill>
            <a:srgbClr val="608051"/>
          </a:solidFill>
        </p:spPr>
        <p:txBody>
          <a:bodyPr/>
          <a:lstStyle/>
          <a:p>
            <a:endParaRPr lang="en-NL"/>
          </a:p>
        </p:txBody>
      </p:sp>
      <p:sp>
        <p:nvSpPr>
          <p:cNvPr id="9" name="TextBox 9"/>
          <p:cNvSpPr txBox="1"/>
          <p:nvPr/>
        </p:nvSpPr>
        <p:spPr>
          <a:xfrm>
            <a:off x="324000" y="98475"/>
            <a:ext cx="4828610" cy="4667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1800"/>
              </a:lnSpc>
            </a:pPr>
            <a:r>
              <a:rPr lang="en-US" sz="1500">
                <a:solidFill>
                  <a:srgbClr val="FFDE59"/>
                </a:solidFill>
                <a:latin typeface="Oswald"/>
                <a:ea typeface="Oswald"/>
                <a:cs typeface="Oswald"/>
                <a:sym typeface="Oswald"/>
              </a:rPr>
              <a:t>Template 2</a:t>
            </a:r>
          </a:p>
          <a:p>
            <a:pPr algn="just">
              <a:lnSpc>
                <a:spcPts val="1800"/>
              </a:lnSpc>
            </a:pPr>
            <a:r>
              <a:rPr lang="en-US" sz="1500">
                <a:solidFill>
                  <a:srgbClr val="FFDE59"/>
                </a:solidFill>
                <a:latin typeface="Oswald"/>
                <a:ea typeface="Oswald"/>
                <a:cs typeface="Oswald"/>
                <a:sym typeface="Oswald"/>
              </a:rPr>
              <a:t>About conference (part 4)</a:t>
            </a:r>
          </a:p>
        </p:txBody>
      </p:sp>
      <p:grpSp>
        <p:nvGrpSpPr>
          <p:cNvPr id="10" name="Group 10"/>
          <p:cNvGrpSpPr/>
          <p:nvPr/>
        </p:nvGrpSpPr>
        <p:grpSpPr>
          <a:xfrm>
            <a:off x="374650" y="10245286"/>
            <a:ext cx="6962775" cy="198225"/>
            <a:chOff x="0" y="0"/>
            <a:chExt cx="9283700" cy="264300"/>
          </a:xfrm>
        </p:grpSpPr>
        <p:sp>
          <p:nvSpPr>
            <p:cNvPr id="11" name="TextBox 11"/>
            <p:cNvSpPr txBox="1"/>
            <p:nvPr/>
          </p:nvSpPr>
          <p:spPr>
            <a:xfrm>
              <a:off x="0" y="10300"/>
              <a:ext cx="5655733" cy="25400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559"/>
                </a:lnSpc>
              </a:pPr>
              <a:r>
                <a:rPr lang="en-US" sz="1299">
                  <a:solidFill>
                    <a:srgbClr val="FFFFFF"/>
                  </a:solidFill>
                  <a:latin typeface="Oswald"/>
                  <a:ea typeface="Oswald"/>
                  <a:cs typeface="Oswald"/>
                  <a:sym typeface="Oswald"/>
                </a:rPr>
                <a:t>ASIFF NEWSLETTER, ISSUE X, 202X</a:t>
              </a:r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6451600" y="0"/>
              <a:ext cx="2832100" cy="25400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r">
                <a:lnSpc>
                  <a:spcPts val="1559"/>
                </a:lnSpc>
              </a:pPr>
              <a:r>
                <a:rPr lang="en-US" sz="1299" spc="129">
                  <a:solidFill>
                    <a:srgbClr val="FAFAFA"/>
                  </a:solidFill>
                  <a:latin typeface="Forum"/>
                  <a:ea typeface="Forum"/>
                  <a:cs typeface="Forum"/>
                  <a:sym typeface="Forum"/>
                </a:rPr>
                <a:t>PAGE X</a:t>
              </a:r>
            </a:p>
          </p:txBody>
        </p:sp>
      </p:grpSp>
      <p:grpSp>
        <p:nvGrpSpPr>
          <p:cNvPr id="13" name="Group 13"/>
          <p:cNvGrpSpPr/>
          <p:nvPr/>
        </p:nvGrpSpPr>
        <p:grpSpPr>
          <a:xfrm>
            <a:off x="3471317" y="3785978"/>
            <a:ext cx="3866108" cy="1681924"/>
            <a:chOff x="0" y="0"/>
            <a:chExt cx="1145513" cy="498348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1145513" cy="498348"/>
            </a:xfrm>
            <a:custGeom>
              <a:avLst/>
              <a:gdLst/>
              <a:ahLst/>
              <a:cxnLst/>
              <a:rect l="l" t="t" r="r" b="b"/>
              <a:pathLst>
                <a:path w="1145513" h="498348">
                  <a:moveTo>
                    <a:pt x="34043" y="0"/>
                  </a:moveTo>
                  <a:lnTo>
                    <a:pt x="1111470" y="0"/>
                  </a:lnTo>
                  <a:cubicBezTo>
                    <a:pt x="1120499" y="0"/>
                    <a:pt x="1129158" y="3587"/>
                    <a:pt x="1135542" y="9971"/>
                  </a:cubicBezTo>
                  <a:cubicBezTo>
                    <a:pt x="1141926" y="16355"/>
                    <a:pt x="1145513" y="25014"/>
                    <a:pt x="1145513" y="34043"/>
                  </a:cubicBezTo>
                  <a:lnTo>
                    <a:pt x="1145513" y="464305"/>
                  </a:lnTo>
                  <a:cubicBezTo>
                    <a:pt x="1145513" y="483106"/>
                    <a:pt x="1130272" y="498348"/>
                    <a:pt x="1111470" y="498348"/>
                  </a:cubicBezTo>
                  <a:lnTo>
                    <a:pt x="34043" y="498348"/>
                  </a:lnTo>
                  <a:cubicBezTo>
                    <a:pt x="25014" y="498348"/>
                    <a:pt x="16355" y="494761"/>
                    <a:pt x="9971" y="488377"/>
                  </a:cubicBezTo>
                  <a:cubicBezTo>
                    <a:pt x="3587" y="481993"/>
                    <a:pt x="0" y="473334"/>
                    <a:pt x="0" y="464305"/>
                  </a:cubicBezTo>
                  <a:lnTo>
                    <a:pt x="0" y="34043"/>
                  </a:lnTo>
                  <a:cubicBezTo>
                    <a:pt x="0" y="25014"/>
                    <a:pt x="3587" y="16355"/>
                    <a:pt x="9971" y="9971"/>
                  </a:cubicBezTo>
                  <a:cubicBezTo>
                    <a:pt x="16355" y="3587"/>
                    <a:pt x="25014" y="0"/>
                    <a:pt x="34043" y="0"/>
                  </a:cubicBezTo>
                  <a:close/>
                </a:path>
              </a:pathLst>
            </a:custGeom>
            <a:blipFill>
              <a:blip r:embed="rId2"/>
              <a:stretch>
                <a:fillRect l="-55560" r="-26515" b="-63098"/>
              </a:stretch>
            </a:blipFill>
          </p:spPr>
          <p:txBody>
            <a:bodyPr/>
            <a:lstStyle/>
            <a:p>
              <a:endParaRPr lang="en-NL"/>
            </a:p>
          </p:txBody>
        </p:sp>
      </p:grpSp>
      <p:sp>
        <p:nvSpPr>
          <p:cNvPr id="15" name="TextBox 15"/>
          <p:cNvSpPr txBox="1"/>
          <p:nvPr/>
        </p:nvSpPr>
        <p:spPr>
          <a:xfrm>
            <a:off x="5581062" y="5458378"/>
            <a:ext cx="1621710" cy="1619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r">
              <a:lnSpc>
                <a:spcPts val="1200"/>
              </a:lnSpc>
            </a:pPr>
            <a:r>
              <a:rPr lang="en-US" sz="1000" spc="50">
                <a:solidFill>
                  <a:srgbClr val="AC5249"/>
                </a:solidFill>
                <a:latin typeface="Oswald"/>
                <a:ea typeface="Oswald"/>
                <a:cs typeface="Oswald"/>
                <a:sym typeface="Oswald"/>
              </a:rPr>
              <a:t>[Add conference/event photo]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bb2c6f0-400d-45d7-8d78-61b51c4344a9">
      <Terms xmlns="http://schemas.microsoft.com/office/infopath/2007/PartnerControls"/>
    </lcf76f155ced4ddcb4097134ff3c332f>
    <TaxCatchAll xmlns="4dbe0247-8c77-45f9-83a1-aefd00ac050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9A3F8B8A37A241AC81998EFB0056C4" ma:contentTypeVersion="17" ma:contentTypeDescription="Create a new document." ma:contentTypeScope="" ma:versionID="e9b378a4f8b69ce4b8a9a4ca66562836">
  <xsd:schema xmlns:xsd="http://www.w3.org/2001/XMLSchema" xmlns:xs="http://www.w3.org/2001/XMLSchema" xmlns:p="http://schemas.microsoft.com/office/2006/metadata/properties" xmlns:ns2="1bb2c6f0-400d-45d7-8d78-61b51c4344a9" xmlns:ns3="4dbe0247-8c77-45f9-83a1-aefd00ac0502" targetNamespace="http://schemas.microsoft.com/office/2006/metadata/properties" ma:root="true" ma:fieldsID="1f65b584eb391f443dfa5cc115be65cb" ns2:_="" ns3:_="">
    <xsd:import namespace="1bb2c6f0-400d-45d7-8d78-61b51c4344a9"/>
    <xsd:import namespace="4dbe0247-8c77-45f9-83a1-aefd00ac05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b2c6f0-400d-45d7-8d78-61b51c4344a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9eaa8290-3616-4126-84aa-16f277ca9c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be0247-8c77-45f9-83a1-aefd00ac0502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79fd55f8-fe88-45fa-b858-868b9f3f1e3c}" ma:internalName="TaxCatchAll" ma:showField="CatchAllData" ma:web="4dbe0247-8c77-45f9-83a1-aefd00ac050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D10C4C4-8A95-440E-BE99-9A331B2B2C8A}">
  <ds:schemaRefs>
    <ds:schemaRef ds:uri="http://schemas.microsoft.com/office/2006/metadata/properties"/>
    <ds:schemaRef ds:uri="http://schemas.microsoft.com/office/infopath/2007/PartnerControls"/>
    <ds:schemaRef ds:uri="1bb2c6f0-400d-45d7-8d78-61b51c4344a9"/>
    <ds:schemaRef ds:uri="4dbe0247-8c77-45f9-83a1-aefd00ac0502"/>
  </ds:schemaRefs>
</ds:datastoreItem>
</file>

<file path=customXml/itemProps2.xml><?xml version="1.0" encoding="utf-8"?>
<ds:datastoreItem xmlns:ds="http://schemas.openxmlformats.org/officeDocument/2006/customXml" ds:itemID="{2ACD7D26-C18E-427F-BBF0-E6195B23D96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CBC992E-CE3B-47F4-8697-852785A6029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bb2c6f0-400d-45d7-8d78-61b51c4344a9"/>
    <ds:schemaRef ds:uri="4dbe0247-8c77-45f9-83a1-aefd00ac050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267</Words>
  <Application>Microsoft Macintosh PowerPoint</Application>
  <PresentationFormat>Custom</PresentationFormat>
  <Paragraphs>40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Forum</vt:lpstr>
      <vt:lpstr>Oswald</vt:lpstr>
      <vt:lpstr>Open Sans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Templates for newsletter contribution</dc:title>
  <cp:lastModifiedBy>Maryia Mishyna</cp:lastModifiedBy>
  <cp:revision>5</cp:revision>
  <dcterms:created xsi:type="dcterms:W3CDTF">2006-08-16T00:00:00Z</dcterms:created>
  <dcterms:modified xsi:type="dcterms:W3CDTF">2026-06-01T16:11:38Z</dcterms:modified>
  <dc:identifier>DAHJBE8lwOs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0x0101006C9A3F8B8A37A241AC81998EFB0056C4</vt:lpwstr>
  </property>
</Properties>
</file>